
<file path=[Content_Types].xml><?xml version="1.0" encoding="utf-8"?>
<Types xmlns="http://schemas.openxmlformats.org/package/2006/content-types">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1177" r:id="rId2"/>
    <p:sldId id="1178" r:id="rId3"/>
    <p:sldId id="1179" r:id="rId4"/>
  </p:sldIdLst>
  <p:sldSz cx="12192000" cy="6858000"/>
  <p:notesSz cx="6797675" cy="9928225"/>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淺色樣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淺色樣式 1 - 輔色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05" autoAdjust="0"/>
    <p:restoredTop sz="94660"/>
  </p:normalViewPr>
  <p:slideViewPr>
    <p:cSldViewPr snapToGrid="0">
      <p:cViewPr varScale="1">
        <p:scale>
          <a:sx n="121" d="100"/>
          <a:sy n="121" d="100"/>
        </p:scale>
        <p:origin x="533" y="86"/>
      </p:cViewPr>
      <p:guideLst/>
    </p:cSldViewPr>
  </p:slideViewPr>
  <p:notesTextViewPr>
    <p:cViewPr>
      <p:scale>
        <a:sx n="1" d="1"/>
        <a:sy n="1" d="1"/>
      </p:scale>
      <p:origin x="0" y="0"/>
    </p:cViewPr>
  </p:notesTextViewPr>
  <p:sorterViewPr>
    <p:cViewPr>
      <p:scale>
        <a:sx n="100" d="100"/>
        <a:sy n="100" d="100"/>
      </p:scale>
      <p:origin x="0" y="-26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FF7D14BB-EFD0-42C0-BF70-1344F25FEBE7}" type="datetimeFigureOut">
              <a:rPr lang="zh-TW" altLang="en-US" smtClean="0"/>
              <a:t>2021/1/18</a:t>
            </a:fld>
            <a:endParaRPr lang="zh-TW" altLang="en-US"/>
          </a:p>
        </p:txBody>
      </p:sp>
      <p:sp>
        <p:nvSpPr>
          <p:cNvPr id="4" name="投影片影像版面配置區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3D005F88-A16C-4687-8631-9A3DBEEB5132}" type="slidenum">
              <a:rPr lang="zh-TW" altLang="en-US" smtClean="0"/>
              <a:t>‹#›</a:t>
            </a:fld>
            <a:endParaRPr lang="zh-TW" altLang="en-US"/>
          </a:p>
        </p:txBody>
      </p:sp>
    </p:spTree>
    <p:extLst>
      <p:ext uri="{BB962C8B-B14F-4D97-AF65-F5344CB8AC3E}">
        <p14:creationId xmlns:p14="http://schemas.microsoft.com/office/powerpoint/2010/main" val="2247291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kumimoji="1"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TW" altLang="en-US"/>
              <a:t>按一下以編輯母片子標題樣式</a:t>
            </a:r>
          </a:p>
        </p:txBody>
      </p:sp>
      <p:sp>
        <p:nvSpPr>
          <p:cNvPr id="4" name="日期版面配置區 3"/>
          <p:cNvSpPr>
            <a:spLocks noGrp="1"/>
          </p:cNvSpPr>
          <p:nvPr>
            <p:ph type="dt" sz="half" idx="10"/>
          </p:nvPr>
        </p:nvSpPr>
        <p:spPr/>
        <p:txBody>
          <a:bodyPr/>
          <a:lstStyle/>
          <a:p>
            <a:fld id="{C654A989-879C-4090-ADE3-35D69F271A86}" type="datetime1">
              <a:rPr kumimoji="1" lang="zh-TW" altLang="en-US" smtClean="0"/>
              <a:t>2021/1/18</a:t>
            </a:fld>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2489780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p:cNvSpPr>
            <a:spLocks noGrp="1"/>
          </p:cNvSpPr>
          <p:nvPr>
            <p:ph type="dt" sz="half" idx="10"/>
          </p:nvPr>
        </p:nvSpPr>
        <p:spPr/>
        <p:txBody>
          <a:bodyPr/>
          <a:lstStyle/>
          <a:p>
            <a:fld id="{EFA09D8B-5EE2-4CE3-B314-2D3BFA82F61B}" type="datetime1">
              <a:rPr kumimoji="1" lang="zh-TW" altLang="en-US" smtClean="0"/>
              <a:t>2021/1/18</a:t>
            </a:fld>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4176433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垂直標題 1"/>
          <p:cNvSpPr>
            <a:spLocks noGrp="1"/>
          </p:cNvSpPr>
          <p:nvPr>
            <p:ph type="title" orient="vert"/>
          </p:nvPr>
        </p:nvSpPr>
        <p:spPr>
          <a:xfrm>
            <a:off x="8724900" y="365125"/>
            <a:ext cx="2628900" cy="5811838"/>
          </a:xfrm>
        </p:spPr>
        <p:txBody>
          <a:bodyPr vert="eaVert"/>
          <a:lstStyle/>
          <a:p>
            <a:r>
              <a:rPr kumimoji="1"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p:cNvSpPr>
            <a:spLocks noGrp="1"/>
          </p:cNvSpPr>
          <p:nvPr>
            <p:ph type="dt" sz="half" idx="10"/>
          </p:nvPr>
        </p:nvSpPr>
        <p:spPr/>
        <p:txBody>
          <a:bodyPr/>
          <a:lstStyle/>
          <a:p>
            <a:fld id="{395EA42B-7E27-43FB-BE3C-B884224B40F5}" type="datetime1">
              <a:rPr kumimoji="1" lang="zh-TW" altLang="en-US" smtClean="0"/>
              <a:t>2021/1/18</a:t>
            </a:fld>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3946072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a:t>按一下以編輯母片標題樣式</a:t>
            </a:r>
          </a:p>
        </p:txBody>
      </p:sp>
      <p:sp>
        <p:nvSpPr>
          <p:cNvPr id="3" name="內容版面配置區 2"/>
          <p:cNvSpPr>
            <a:spLocks noGrp="1"/>
          </p:cNvSpPr>
          <p:nvPr>
            <p:ph idx="1"/>
          </p:nvPr>
        </p:nvSpPr>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p:cNvSpPr>
            <a:spLocks noGrp="1"/>
          </p:cNvSpPr>
          <p:nvPr>
            <p:ph type="dt" sz="half" idx="10"/>
          </p:nvPr>
        </p:nvSpPr>
        <p:spPr/>
        <p:txBody>
          <a:bodyPr/>
          <a:lstStyle/>
          <a:p>
            <a:fld id="{7AE5F783-5B22-428D-A008-F9BE3E073C19}" type="datetime1">
              <a:rPr kumimoji="1" lang="zh-TW" altLang="en-US" smtClean="0"/>
              <a:t>2021/1/18</a:t>
            </a:fld>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4239952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kumimoji="1"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TW" altLang="en-US"/>
              <a:t>按一下以編輯母片文字樣式</a:t>
            </a:r>
          </a:p>
        </p:txBody>
      </p:sp>
      <p:sp>
        <p:nvSpPr>
          <p:cNvPr id="4" name="日期版面配置區 3"/>
          <p:cNvSpPr>
            <a:spLocks noGrp="1"/>
          </p:cNvSpPr>
          <p:nvPr>
            <p:ph type="dt" sz="half" idx="10"/>
          </p:nvPr>
        </p:nvSpPr>
        <p:spPr/>
        <p:txBody>
          <a:bodyPr/>
          <a:lstStyle/>
          <a:p>
            <a:fld id="{18CA5643-DC72-423D-A733-356E591C348C}" type="datetime1">
              <a:rPr kumimoji="1" lang="zh-TW" altLang="en-US" smtClean="0"/>
              <a:t>2021/1/18</a:t>
            </a:fld>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256067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5" name="日期版面配置區 4"/>
          <p:cNvSpPr>
            <a:spLocks noGrp="1"/>
          </p:cNvSpPr>
          <p:nvPr>
            <p:ph type="dt" sz="half" idx="10"/>
          </p:nvPr>
        </p:nvSpPr>
        <p:spPr/>
        <p:txBody>
          <a:bodyPr/>
          <a:lstStyle/>
          <a:p>
            <a:fld id="{A72EF19F-3CE7-412F-8C2A-F565DABCDA23}" type="datetime1">
              <a:rPr kumimoji="1" lang="zh-TW" altLang="en-US" smtClean="0"/>
              <a:t>2021/1/18</a:t>
            </a:fld>
            <a:endParaRPr kumimoji="1" lang="zh-TW" altLang="en-US"/>
          </a:p>
        </p:txBody>
      </p:sp>
      <p:sp>
        <p:nvSpPr>
          <p:cNvPr id="6" name="頁尾版面配置區 5"/>
          <p:cNvSpPr>
            <a:spLocks noGrp="1"/>
          </p:cNvSpPr>
          <p:nvPr>
            <p:ph type="ftr" sz="quarter" idx="11"/>
          </p:nvPr>
        </p:nvSpPr>
        <p:spPr/>
        <p:txBody>
          <a:bodyPr/>
          <a:lstStyle/>
          <a:p>
            <a:endParaRPr kumimoji="1" lang="zh-TW" altLang="en-US"/>
          </a:p>
        </p:txBody>
      </p:sp>
      <p:sp>
        <p:nvSpPr>
          <p:cNvPr id="7" name="投影片編號版面配置區 6"/>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3729390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kumimoji="1"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TW" altLang="en-US"/>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TW" altLang="en-US"/>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7" name="日期版面配置區 6"/>
          <p:cNvSpPr>
            <a:spLocks noGrp="1"/>
          </p:cNvSpPr>
          <p:nvPr>
            <p:ph type="dt" sz="half" idx="10"/>
          </p:nvPr>
        </p:nvSpPr>
        <p:spPr/>
        <p:txBody>
          <a:bodyPr/>
          <a:lstStyle/>
          <a:p>
            <a:fld id="{3BE12CC4-1A4E-4236-8CFD-6B8C9B027D83}" type="datetime1">
              <a:rPr kumimoji="1" lang="zh-TW" altLang="en-US" smtClean="0"/>
              <a:t>2021/1/18</a:t>
            </a:fld>
            <a:endParaRPr kumimoji="1" lang="zh-TW" altLang="en-US"/>
          </a:p>
        </p:txBody>
      </p:sp>
      <p:sp>
        <p:nvSpPr>
          <p:cNvPr id="8" name="頁尾版面配置區 7"/>
          <p:cNvSpPr>
            <a:spLocks noGrp="1"/>
          </p:cNvSpPr>
          <p:nvPr>
            <p:ph type="ftr" sz="quarter" idx="11"/>
          </p:nvPr>
        </p:nvSpPr>
        <p:spPr/>
        <p:txBody>
          <a:bodyPr/>
          <a:lstStyle/>
          <a:p>
            <a:endParaRPr kumimoji="1" lang="zh-TW" altLang="en-US"/>
          </a:p>
        </p:txBody>
      </p:sp>
      <p:sp>
        <p:nvSpPr>
          <p:cNvPr id="9" name="投影片編號版面配置區 8"/>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3230395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a:t>按一下以編輯母片標題樣式</a:t>
            </a:r>
          </a:p>
        </p:txBody>
      </p:sp>
      <p:sp>
        <p:nvSpPr>
          <p:cNvPr id="3" name="日期版面配置區 2"/>
          <p:cNvSpPr>
            <a:spLocks noGrp="1"/>
          </p:cNvSpPr>
          <p:nvPr>
            <p:ph type="dt" sz="half" idx="10"/>
          </p:nvPr>
        </p:nvSpPr>
        <p:spPr/>
        <p:txBody>
          <a:bodyPr/>
          <a:lstStyle/>
          <a:p>
            <a:fld id="{EF7EECE5-E6BB-4F8C-B216-A1824AC48EC2}" type="datetime1">
              <a:rPr kumimoji="1" lang="zh-TW" altLang="en-US" smtClean="0"/>
              <a:t>2021/1/18</a:t>
            </a:fld>
            <a:endParaRPr kumimoji="1" lang="zh-TW" altLang="en-US"/>
          </a:p>
        </p:txBody>
      </p:sp>
      <p:sp>
        <p:nvSpPr>
          <p:cNvPr id="4" name="頁尾版面配置區 3"/>
          <p:cNvSpPr>
            <a:spLocks noGrp="1"/>
          </p:cNvSpPr>
          <p:nvPr>
            <p:ph type="ftr" sz="quarter" idx="11"/>
          </p:nvPr>
        </p:nvSpPr>
        <p:spPr/>
        <p:txBody>
          <a:bodyPr/>
          <a:lstStyle/>
          <a:p>
            <a:endParaRPr kumimoji="1" lang="zh-TW" altLang="en-US"/>
          </a:p>
        </p:txBody>
      </p:sp>
      <p:sp>
        <p:nvSpPr>
          <p:cNvPr id="5" name="投影片編號版面配置區 4"/>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188705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B95F63F-1EEA-4FF6-B55C-F9C933305B60}" type="datetime1">
              <a:rPr kumimoji="1" lang="zh-TW" altLang="en-US" smtClean="0"/>
              <a:t>2021/1/18</a:t>
            </a:fld>
            <a:endParaRPr kumimoji="1" lang="zh-TW" altLang="en-US"/>
          </a:p>
        </p:txBody>
      </p:sp>
      <p:sp>
        <p:nvSpPr>
          <p:cNvPr id="3" name="頁尾版面配置區 2"/>
          <p:cNvSpPr>
            <a:spLocks noGrp="1"/>
          </p:cNvSpPr>
          <p:nvPr>
            <p:ph type="ftr" sz="quarter" idx="11"/>
          </p:nvPr>
        </p:nvSpPr>
        <p:spPr/>
        <p:txBody>
          <a:bodyPr/>
          <a:lstStyle/>
          <a:p>
            <a:endParaRPr kumimoji="1" lang="zh-TW" altLang="en-US"/>
          </a:p>
        </p:txBody>
      </p:sp>
      <p:sp>
        <p:nvSpPr>
          <p:cNvPr id="4" name="投影片編號版面配置區 3"/>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2699984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kumimoji="1"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TW" altLang="en-US"/>
              <a:t>按一下以編輯母片文字樣式</a:t>
            </a:r>
          </a:p>
        </p:txBody>
      </p:sp>
      <p:sp>
        <p:nvSpPr>
          <p:cNvPr id="5" name="日期版面配置區 4"/>
          <p:cNvSpPr>
            <a:spLocks noGrp="1"/>
          </p:cNvSpPr>
          <p:nvPr>
            <p:ph type="dt" sz="half" idx="10"/>
          </p:nvPr>
        </p:nvSpPr>
        <p:spPr/>
        <p:txBody>
          <a:bodyPr/>
          <a:lstStyle/>
          <a:p>
            <a:fld id="{1260931D-BCA9-4C7D-A0A5-3332ECBD465C}" type="datetime1">
              <a:rPr kumimoji="1" lang="zh-TW" altLang="en-US" smtClean="0"/>
              <a:t>2021/1/18</a:t>
            </a:fld>
            <a:endParaRPr kumimoji="1" lang="zh-TW" altLang="en-US"/>
          </a:p>
        </p:txBody>
      </p:sp>
      <p:sp>
        <p:nvSpPr>
          <p:cNvPr id="6" name="頁尾版面配置區 5"/>
          <p:cNvSpPr>
            <a:spLocks noGrp="1"/>
          </p:cNvSpPr>
          <p:nvPr>
            <p:ph type="ftr" sz="quarter" idx="11"/>
          </p:nvPr>
        </p:nvSpPr>
        <p:spPr/>
        <p:txBody>
          <a:bodyPr/>
          <a:lstStyle/>
          <a:p>
            <a:endParaRPr kumimoji="1" lang="zh-TW" altLang="en-US"/>
          </a:p>
        </p:txBody>
      </p:sp>
      <p:sp>
        <p:nvSpPr>
          <p:cNvPr id="7" name="投影片編號版面配置區 6"/>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3047038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kumimoji="1"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TW" altLang="en-US"/>
              <a:t>按一下以編輯母片文字樣式</a:t>
            </a:r>
          </a:p>
        </p:txBody>
      </p:sp>
      <p:sp>
        <p:nvSpPr>
          <p:cNvPr id="5" name="日期版面配置區 4"/>
          <p:cNvSpPr>
            <a:spLocks noGrp="1"/>
          </p:cNvSpPr>
          <p:nvPr>
            <p:ph type="dt" sz="half" idx="10"/>
          </p:nvPr>
        </p:nvSpPr>
        <p:spPr/>
        <p:txBody>
          <a:bodyPr/>
          <a:lstStyle/>
          <a:p>
            <a:fld id="{383B4F78-0EE5-426F-921C-77E06474FB44}" type="datetime1">
              <a:rPr kumimoji="1" lang="zh-TW" altLang="en-US" smtClean="0"/>
              <a:t>2021/1/18</a:t>
            </a:fld>
            <a:endParaRPr kumimoji="1" lang="zh-TW" altLang="en-US"/>
          </a:p>
        </p:txBody>
      </p:sp>
      <p:sp>
        <p:nvSpPr>
          <p:cNvPr id="6" name="頁尾版面配置區 5"/>
          <p:cNvSpPr>
            <a:spLocks noGrp="1"/>
          </p:cNvSpPr>
          <p:nvPr>
            <p:ph type="ftr" sz="quarter" idx="11"/>
          </p:nvPr>
        </p:nvSpPr>
        <p:spPr/>
        <p:txBody>
          <a:bodyPr/>
          <a:lstStyle/>
          <a:p>
            <a:endParaRPr kumimoji="1" lang="zh-TW" altLang="en-US"/>
          </a:p>
        </p:txBody>
      </p:sp>
      <p:sp>
        <p:nvSpPr>
          <p:cNvPr id="7" name="投影片編號版面配置區 6"/>
          <p:cNvSpPr>
            <a:spLocks noGrp="1"/>
          </p:cNvSpPr>
          <p:nvPr>
            <p:ph type="sldNum" sz="quarter" idx="12"/>
          </p:nvPr>
        </p:nvSpPr>
        <p:spPr/>
        <p:txBody>
          <a:body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3045473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93414D-D245-410B-8EBF-F83E142D1456}" type="datetime1">
              <a:rPr kumimoji="1" lang="zh-TW" altLang="en-US" smtClean="0"/>
              <a:t>2021/1/18</a:t>
            </a:fld>
            <a:endParaRPr kumimoji="1"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B34282-0528-3A46-8B03-95E2887E9082}" type="slidenum">
              <a:rPr kumimoji="1" lang="zh-TW" altLang="en-US" smtClean="0"/>
              <a:t>‹#›</a:t>
            </a:fld>
            <a:endParaRPr kumimoji="1" lang="zh-TW" altLang="en-US"/>
          </a:p>
        </p:txBody>
      </p:sp>
    </p:spTree>
    <p:extLst>
      <p:ext uri="{BB962C8B-B14F-4D97-AF65-F5344CB8AC3E}">
        <p14:creationId xmlns:p14="http://schemas.microsoft.com/office/powerpoint/2010/main" val="28779966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圖片 6">
            <a:extLst>
              <a:ext uri="{FF2B5EF4-FFF2-40B4-BE49-F238E27FC236}">
                <a16:creationId xmlns:a16="http://schemas.microsoft.com/office/drawing/2014/main" id="{0A276966-A1AD-4531-9BF1-1C8E1A4A46F3}"/>
              </a:ext>
            </a:extLst>
          </p:cNvPr>
          <p:cNvPicPr>
            <a:picLocks noChangeAspect="1"/>
          </p:cNvPicPr>
          <p:nvPr/>
        </p:nvPicPr>
        <p:blipFill>
          <a:blip r:embed="rId2"/>
          <a:stretch>
            <a:fillRect/>
          </a:stretch>
        </p:blipFill>
        <p:spPr>
          <a:xfrm>
            <a:off x="145143" y="146956"/>
            <a:ext cx="794657" cy="794657"/>
          </a:xfrm>
          <a:prstGeom prst="rect">
            <a:avLst/>
          </a:prstGeom>
        </p:spPr>
      </p:pic>
      <p:sp>
        <p:nvSpPr>
          <p:cNvPr id="40" name="投影片編號版面配置區 1">
            <a:extLst>
              <a:ext uri="{FF2B5EF4-FFF2-40B4-BE49-F238E27FC236}">
                <a16:creationId xmlns:a16="http://schemas.microsoft.com/office/drawing/2014/main" id="{50C6C4D9-D720-4AED-9C48-A266207B4156}"/>
              </a:ext>
            </a:extLst>
          </p:cNvPr>
          <p:cNvSpPr>
            <a:spLocks noGrp="1"/>
          </p:cNvSpPr>
          <p:nvPr>
            <p:ph type="sldNum" sz="quarter" idx="12"/>
          </p:nvPr>
        </p:nvSpPr>
        <p:spPr>
          <a:xfrm>
            <a:off x="8610600" y="6356350"/>
            <a:ext cx="2743200" cy="365125"/>
          </a:xfrm>
        </p:spPr>
        <p:txBody>
          <a:bodyPr/>
          <a:lstStyle/>
          <a:p>
            <a:fld id="{4EB34282-0528-3A46-8B03-95E2887E9082}" type="slidenum">
              <a:rPr kumimoji="1" lang="zh-TW" altLang="en-US" smtClean="0"/>
              <a:t>1</a:t>
            </a:fld>
            <a:endParaRPr kumimoji="1" lang="zh-TW" altLang="en-US" dirty="0"/>
          </a:p>
        </p:txBody>
      </p:sp>
      <p:sp>
        <p:nvSpPr>
          <p:cNvPr id="44" name="文字方塊 43">
            <a:extLst>
              <a:ext uri="{FF2B5EF4-FFF2-40B4-BE49-F238E27FC236}">
                <a16:creationId xmlns:a16="http://schemas.microsoft.com/office/drawing/2014/main" id="{4AD5E028-5E13-4DF1-B8A7-A7609711C5D3}"/>
              </a:ext>
            </a:extLst>
          </p:cNvPr>
          <p:cNvSpPr txBox="1"/>
          <p:nvPr/>
        </p:nvSpPr>
        <p:spPr>
          <a:xfrm>
            <a:off x="948265" y="259561"/>
            <a:ext cx="6653873" cy="523220"/>
          </a:xfrm>
          <a:prstGeom prst="rect">
            <a:avLst/>
          </a:prstGeom>
          <a:noFill/>
        </p:spPr>
        <p:txBody>
          <a:bodyPr wrap="none" rtlCol="0">
            <a:spAutoFit/>
          </a:bodyPr>
          <a:lstStyle/>
          <a:p>
            <a:pPr>
              <a:defRPr/>
            </a:pPr>
            <a:r>
              <a:rPr lang="en-US" altLang="zh-TW" sz="2800" b="1" dirty="0">
                <a:solidFill>
                  <a:schemeClr val="accent6">
                    <a:lumMod val="50000"/>
                  </a:schemeClr>
                </a:solidFill>
                <a:latin typeface="微軟正黑體" panose="020B0604030504040204" pitchFamily="34" charset="-120"/>
                <a:ea typeface="微軟正黑體" panose="020B0604030504040204" pitchFamily="34" charset="-120"/>
              </a:rPr>
              <a:t>Brand</a:t>
            </a:r>
            <a:r>
              <a:rPr lang="zh-TW" altLang="en-US" sz="2800" b="1" dirty="0">
                <a:solidFill>
                  <a:schemeClr val="accent6">
                    <a:lumMod val="50000"/>
                  </a:schemeClr>
                </a:solidFill>
                <a:latin typeface="微軟正黑體" panose="020B0604030504040204" pitchFamily="34" charset="-120"/>
                <a:ea typeface="微軟正黑體" panose="020B0604030504040204" pitchFamily="34" charset="-120"/>
              </a:rPr>
              <a:t> </a:t>
            </a:r>
            <a:r>
              <a:rPr lang="en-US" altLang="zh-TW" sz="2800" b="1" dirty="0">
                <a:solidFill>
                  <a:schemeClr val="accent6">
                    <a:lumMod val="50000"/>
                  </a:schemeClr>
                </a:solidFill>
                <a:latin typeface="微軟正黑體" panose="020B0604030504040204" pitchFamily="34" charset="-120"/>
                <a:ea typeface="微軟正黑體" panose="020B0604030504040204" pitchFamily="34" charset="-120"/>
              </a:rPr>
              <a:t>Concept and Product Features</a:t>
            </a:r>
            <a:endParaRPr kumimoji="1" lang="zh-TW" altLang="en-US" sz="2800" b="1" dirty="0">
              <a:solidFill>
                <a:srgbClr val="70AD47"/>
              </a:solidFill>
              <a:latin typeface="Microsoft JhengHei" charset="-120"/>
              <a:ea typeface="Microsoft JhengHei" charset="-120"/>
            </a:endParaRPr>
          </a:p>
        </p:txBody>
      </p:sp>
      <p:sp>
        <p:nvSpPr>
          <p:cNvPr id="2" name="矩形 1">
            <a:extLst>
              <a:ext uri="{FF2B5EF4-FFF2-40B4-BE49-F238E27FC236}">
                <a16:creationId xmlns:a16="http://schemas.microsoft.com/office/drawing/2014/main" id="{0484ABBD-C7B1-4C41-B224-8310C61F4F36}"/>
              </a:ext>
            </a:extLst>
          </p:cNvPr>
          <p:cNvSpPr/>
          <p:nvPr/>
        </p:nvSpPr>
        <p:spPr>
          <a:xfrm>
            <a:off x="542471" y="5831884"/>
            <a:ext cx="1935786" cy="923330"/>
          </a:xfrm>
          <a:prstGeom prst="rect">
            <a:avLst/>
          </a:prstGeom>
        </p:spPr>
        <p:txBody>
          <a:bodyPr wrap="none">
            <a:spAutoFit/>
          </a:bodyPr>
          <a:lstStyle/>
          <a:p>
            <a:r>
              <a:rPr lang="af-ZA" altLang="zh-TW" b="1" dirty="0"/>
              <a:t>Company</a:t>
            </a:r>
            <a:r>
              <a:rPr lang="zh-TW" altLang="en-US" b="1" dirty="0"/>
              <a:t> </a:t>
            </a:r>
            <a:r>
              <a:rPr lang="en-US" altLang="zh-TW" b="1" dirty="0"/>
              <a:t>Name</a:t>
            </a:r>
            <a:r>
              <a:rPr lang="zh-TW" altLang="en-US" b="1" dirty="0"/>
              <a:t>：</a:t>
            </a:r>
            <a:endParaRPr lang="en-US" altLang="zh-TW" b="1" dirty="0"/>
          </a:p>
          <a:p>
            <a:r>
              <a:rPr lang="en-US" altLang="zh-TW" b="1" dirty="0"/>
              <a:t>Brand</a:t>
            </a:r>
            <a:r>
              <a:rPr lang="zh-TW" altLang="en-US" b="1" dirty="0"/>
              <a:t> </a:t>
            </a:r>
            <a:r>
              <a:rPr lang="en-US" altLang="zh-TW" b="1" dirty="0"/>
              <a:t>Name</a:t>
            </a:r>
            <a:r>
              <a:rPr lang="zh-TW" altLang="en-US" b="1" dirty="0"/>
              <a:t>：</a:t>
            </a:r>
            <a:endParaRPr lang="en-US" b="1" dirty="0"/>
          </a:p>
          <a:p>
            <a:r>
              <a:rPr lang="en-US" b="1" dirty="0"/>
              <a:t>Product</a:t>
            </a:r>
            <a:r>
              <a:rPr lang="zh-TW" altLang="en-US" b="1" dirty="0"/>
              <a:t> </a:t>
            </a:r>
            <a:r>
              <a:rPr lang="en-US" altLang="zh-TW" b="1" dirty="0"/>
              <a:t>Name</a:t>
            </a:r>
            <a:r>
              <a:rPr lang="zh-TW" altLang="en-US" b="1" dirty="0"/>
              <a:t>：</a:t>
            </a:r>
            <a:endParaRPr lang="en-US" altLang="zh-TW" b="1" dirty="0"/>
          </a:p>
        </p:txBody>
      </p:sp>
      <p:sp>
        <p:nvSpPr>
          <p:cNvPr id="3" name="矩形 2">
            <a:extLst>
              <a:ext uri="{FF2B5EF4-FFF2-40B4-BE49-F238E27FC236}">
                <a16:creationId xmlns:a16="http://schemas.microsoft.com/office/drawing/2014/main" id="{8F006BE4-69CF-444D-AC6B-A7C662994119}"/>
              </a:ext>
            </a:extLst>
          </p:cNvPr>
          <p:cNvSpPr/>
          <p:nvPr/>
        </p:nvSpPr>
        <p:spPr>
          <a:xfrm>
            <a:off x="5015543" y="2305652"/>
            <a:ext cx="6554538" cy="4247317"/>
          </a:xfrm>
          <a:prstGeom prst="rect">
            <a:avLst/>
          </a:prstGeom>
        </p:spPr>
        <p:txBody>
          <a:bodyPr wrap="square">
            <a:spAutoFit/>
          </a:bodyPr>
          <a:lstStyle/>
          <a:p>
            <a:pPr marL="176213" indent="-176213"/>
            <a:endParaRPr lang="en-US" altLang="zh-TW" b="1" dirty="0"/>
          </a:p>
          <a:p>
            <a:pPr marL="176213" indent="-176213"/>
            <a:r>
              <a:rPr lang="en-US" altLang="zh-TW" b="1" dirty="0"/>
              <a:t># Brand Concept: </a:t>
            </a:r>
          </a:p>
          <a:p>
            <a:pPr marL="176213" indent="-176213"/>
            <a:r>
              <a:rPr lang="en-US" altLang="zh-TW" dirty="0"/>
              <a:t># </a:t>
            </a:r>
            <a:r>
              <a:rPr lang="en-US" altLang="zh-TW" b="1" dirty="0"/>
              <a:t>Product Features:</a:t>
            </a:r>
          </a:p>
          <a:p>
            <a:pPr marL="446088" indent="-271463">
              <a:buFont typeface="Wingdings" panose="05000000000000000000" pitchFamily="2" charset="2"/>
              <a:buChar char="ü"/>
            </a:pPr>
            <a:r>
              <a:rPr lang="en-US" altLang="zh-TW" dirty="0"/>
              <a:t>TA:</a:t>
            </a:r>
          </a:p>
          <a:p>
            <a:pPr marL="446088" indent="-271463">
              <a:buFont typeface="Wingdings" panose="05000000000000000000" pitchFamily="2" charset="2"/>
              <a:buChar char="ü"/>
            </a:pPr>
            <a:r>
              <a:rPr lang="en-US" altLang="zh-TW" dirty="0"/>
              <a:t>Unique Selling Points:</a:t>
            </a:r>
          </a:p>
          <a:p>
            <a:pPr marL="446088" indent="-271463">
              <a:buFont typeface="Wingdings" panose="05000000000000000000" pitchFamily="2" charset="2"/>
              <a:buChar char="ü"/>
            </a:pPr>
            <a:r>
              <a:rPr lang="en-US" altLang="zh-TW" dirty="0"/>
              <a:t>Suggested retail price in Taiwan</a:t>
            </a:r>
            <a:r>
              <a:rPr lang="zh-TW" altLang="en-US" dirty="0"/>
              <a:t> </a:t>
            </a:r>
            <a:r>
              <a:rPr lang="en-US" altLang="zh-TW" dirty="0"/>
              <a:t>or other markets (USD):</a:t>
            </a:r>
          </a:p>
          <a:p>
            <a:pPr marL="446088" indent="-271463">
              <a:buFont typeface="Wingdings" panose="05000000000000000000" pitchFamily="2" charset="2"/>
              <a:buChar char="ü"/>
            </a:pPr>
            <a:r>
              <a:rPr lang="en-US" altLang="zh-TW" dirty="0"/>
              <a:t>Selling channel in Taiwan or other markets:</a:t>
            </a:r>
          </a:p>
          <a:p>
            <a:pPr marL="174625"/>
            <a:r>
              <a:rPr lang="zh-TW" altLang="en-US" dirty="0"/>
              <a:t>     </a:t>
            </a:r>
            <a:r>
              <a:rPr lang="en-US" altLang="zh-TW" dirty="0"/>
              <a:t>(to</a:t>
            </a:r>
            <a:r>
              <a:rPr lang="zh-TW" altLang="en-US" dirty="0"/>
              <a:t> </a:t>
            </a:r>
            <a:r>
              <a:rPr lang="en-US" altLang="zh-TW" dirty="0"/>
              <a:t>B):</a:t>
            </a:r>
          </a:p>
          <a:p>
            <a:pPr marL="174625"/>
            <a:r>
              <a:rPr lang="en-US" altLang="zh-TW" dirty="0"/>
              <a:t>     (to</a:t>
            </a:r>
            <a:r>
              <a:rPr lang="zh-TW" altLang="en-US" dirty="0"/>
              <a:t> </a:t>
            </a:r>
            <a:r>
              <a:rPr lang="en-US" altLang="zh-TW" dirty="0"/>
              <a:t>C):</a:t>
            </a:r>
          </a:p>
          <a:p>
            <a:pPr marL="446088" indent="-271463">
              <a:buFont typeface="Wingdings" panose="05000000000000000000" pitchFamily="2" charset="2"/>
              <a:buChar char="ü"/>
            </a:pPr>
            <a:r>
              <a:rPr lang="en-US" altLang="zh-TW" dirty="0"/>
              <a:t>Domestic and foreign patents, awards or certifications:</a:t>
            </a:r>
          </a:p>
          <a:p>
            <a:pPr marL="446088" indent="-271463">
              <a:buFont typeface="Wingdings" panose="05000000000000000000" pitchFamily="2" charset="2"/>
              <a:buChar char="ü"/>
            </a:pPr>
            <a:r>
              <a:rPr lang="en-US" altLang="zh-TW" dirty="0"/>
              <a:t>Required MOQ:</a:t>
            </a:r>
          </a:p>
          <a:p>
            <a:pPr marL="446088" indent="-271463">
              <a:buFont typeface="Wingdings" panose="05000000000000000000" pitchFamily="2" charset="2"/>
              <a:buChar char="ü"/>
            </a:pPr>
            <a:r>
              <a:rPr lang="en-US" altLang="zh-TW" dirty="0"/>
              <a:t>Owned Factory? Yes or No</a:t>
            </a:r>
          </a:p>
          <a:p>
            <a:pPr marL="176213" indent="-176213"/>
            <a:r>
              <a:rPr lang="en-US" altLang="zh-TW" b="1" dirty="0"/>
              <a:t> </a:t>
            </a:r>
          </a:p>
          <a:p>
            <a:pPr marL="176213" indent="-176213"/>
            <a:r>
              <a:rPr lang="en-US" altLang="zh-TW" b="1" dirty="0"/>
              <a:t>#</a:t>
            </a:r>
            <a:r>
              <a:rPr lang="zh-TW" altLang="en-US" b="1" dirty="0"/>
              <a:t> </a:t>
            </a:r>
            <a:r>
              <a:rPr lang="en-US" altLang="zh-TW" b="1" dirty="0"/>
              <a:t>W</a:t>
            </a:r>
            <a:r>
              <a:rPr lang="af-ZA" altLang="zh-TW" b="1" dirty="0"/>
              <a:t>ebsite:</a:t>
            </a:r>
            <a:endParaRPr lang="en-US" altLang="zh-TW" b="1" dirty="0"/>
          </a:p>
          <a:p>
            <a:pPr marL="176213" indent="-176213"/>
            <a:r>
              <a:rPr lang="en-US" altLang="zh-TW" b="1" dirty="0"/>
              <a:t># Other Product Series:</a:t>
            </a:r>
            <a:endParaRPr lang="zh-TW" altLang="en-US" dirty="0"/>
          </a:p>
        </p:txBody>
      </p:sp>
      <p:sp>
        <p:nvSpPr>
          <p:cNvPr id="4" name="Rectangle 3">
            <a:extLst>
              <a:ext uri="{FF2B5EF4-FFF2-40B4-BE49-F238E27FC236}">
                <a16:creationId xmlns:a16="http://schemas.microsoft.com/office/drawing/2014/main" id="{D578DF10-1C71-7448-82AE-5A0437589253}"/>
              </a:ext>
            </a:extLst>
          </p:cNvPr>
          <p:cNvSpPr/>
          <p:nvPr/>
        </p:nvSpPr>
        <p:spPr>
          <a:xfrm>
            <a:off x="542471" y="2039287"/>
            <a:ext cx="4249881" cy="366426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Product</a:t>
            </a:r>
            <a:r>
              <a:rPr lang="zh-TW" altLang="en-US" sz="2400" b="1" dirty="0">
                <a:solidFill>
                  <a:schemeClr val="tx1"/>
                </a:solidFill>
              </a:rPr>
              <a:t> </a:t>
            </a:r>
            <a:r>
              <a:rPr lang="en-US" altLang="zh-TW" sz="2400" b="1" dirty="0">
                <a:solidFill>
                  <a:schemeClr val="tx1"/>
                </a:solidFill>
              </a:rPr>
              <a:t>Picture</a:t>
            </a:r>
            <a:endParaRPr lang="en-US" sz="2400" b="1" dirty="0">
              <a:solidFill>
                <a:schemeClr val="tx1"/>
              </a:solidFill>
            </a:endParaRPr>
          </a:p>
        </p:txBody>
      </p:sp>
      <p:sp>
        <p:nvSpPr>
          <p:cNvPr id="11" name="Rectangle 10">
            <a:extLst>
              <a:ext uri="{FF2B5EF4-FFF2-40B4-BE49-F238E27FC236}">
                <a16:creationId xmlns:a16="http://schemas.microsoft.com/office/drawing/2014/main" id="{2DADCE5C-E4FC-B349-83C8-19B6AB8CDE51}"/>
              </a:ext>
            </a:extLst>
          </p:cNvPr>
          <p:cNvSpPr/>
          <p:nvPr/>
        </p:nvSpPr>
        <p:spPr>
          <a:xfrm>
            <a:off x="5102940" y="2039287"/>
            <a:ext cx="1718676" cy="53273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Logo</a:t>
            </a:r>
          </a:p>
        </p:txBody>
      </p:sp>
      <p:sp>
        <p:nvSpPr>
          <p:cNvPr id="5" name="文字方塊 4">
            <a:extLst>
              <a:ext uri="{FF2B5EF4-FFF2-40B4-BE49-F238E27FC236}">
                <a16:creationId xmlns:a16="http://schemas.microsoft.com/office/drawing/2014/main" id="{F2833974-AD47-41FA-BC08-1F6CBFC94AE3}"/>
              </a:ext>
            </a:extLst>
          </p:cNvPr>
          <p:cNvSpPr txBox="1"/>
          <p:nvPr/>
        </p:nvSpPr>
        <p:spPr>
          <a:xfrm>
            <a:off x="811464" y="892975"/>
            <a:ext cx="10867189" cy="923330"/>
          </a:xfrm>
          <a:prstGeom prst="rect">
            <a:avLst/>
          </a:prstGeom>
          <a:noFill/>
        </p:spPr>
        <p:txBody>
          <a:bodyPr wrap="square" rtlCol="0">
            <a:spAutoFit/>
          </a:bodyPr>
          <a:lstStyle/>
          <a:p>
            <a:pPr marL="285750" indent="-285750">
              <a:buFont typeface="微軟正黑體" panose="020B0604030504040204" pitchFamily="34" charset="-120"/>
              <a:buChar char="#"/>
            </a:pPr>
            <a:r>
              <a:rPr lang="zh-TW" altLang="en-US" dirty="0">
                <a:latin typeface="微軟正黑體" panose="020B0604030504040204" pitchFamily="34" charset="-120"/>
                <a:ea typeface="微軟正黑體" panose="020B0604030504040204" pitchFamily="34" charset="-120"/>
              </a:rPr>
              <a:t>請於此頁提供主力推廣品牌產品照片、名稱、產品說明</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目標消費者、獨特銷售特點、產品於我國或其他海外市場建議售價</a:t>
            </a:r>
            <a:r>
              <a:rPr lang="en-US" altLang="zh-TW" dirty="0">
                <a:latin typeface="微軟正黑體" panose="020B0604030504040204" pitchFamily="34" charset="-120"/>
                <a:ea typeface="微軟正黑體" panose="020B0604030504040204" pitchFamily="34" charset="-120"/>
              </a:rPr>
              <a:t>USD</a:t>
            </a:r>
            <a:r>
              <a:rPr lang="zh-TW" altLang="en-US" dirty="0">
                <a:latin typeface="微軟正黑體" panose="020B0604030504040204" pitchFamily="34" charset="-120"/>
                <a:ea typeface="微軟正黑體" panose="020B0604030504040204" pitchFamily="34" charset="-120"/>
              </a:rPr>
              <a:t>、我國或其他海外市場銷售通路、品牌或產品獲獎紀錄</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、其他系列產品。</a:t>
            </a:r>
            <a:endParaRPr lang="en-US" altLang="zh-TW" dirty="0">
              <a:latin typeface="微軟正黑體" panose="020B0604030504040204" pitchFamily="34" charset="-120"/>
              <a:ea typeface="微軟正黑體" panose="020B0604030504040204" pitchFamily="34" charset="-120"/>
            </a:endParaRPr>
          </a:p>
          <a:p>
            <a:pPr marL="285750" indent="-285750">
              <a:buFont typeface="微軟正黑體" panose="020B0604030504040204" pitchFamily="34" charset="-120"/>
              <a:buChar char="#"/>
            </a:pPr>
            <a:r>
              <a:rPr lang="zh-TW" altLang="en-US" dirty="0">
                <a:latin typeface="微軟正黑體" panose="020B0604030504040204" pitchFamily="34" charset="-120"/>
                <a:ea typeface="微軟正黑體" panose="020B0604030504040204" pitchFamily="34" charset="-120"/>
              </a:rPr>
              <a:t>以上欄位若無資料請填寫</a:t>
            </a:r>
            <a:r>
              <a:rPr lang="en-US" altLang="zh-TW" dirty="0">
                <a:latin typeface="微軟正黑體" panose="020B0604030504040204" pitchFamily="34" charset="-120"/>
                <a:ea typeface="微軟正黑體" panose="020B0604030504040204" pitchFamily="34" charset="-120"/>
              </a:rPr>
              <a:t>N/A</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827674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圖片 6">
            <a:extLst>
              <a:ext uri="{FF2B5EF4-FFF2-40B4-BE49-F238E27FC236}">
                <a16:creationId xmlns:a16="http://schemas.microsoft.com/office/drawing/2014/main" id="{0A276966-A1AD-4531-9BF1-1C8E1A4A46F3}"/>
              </a:ext>
            </a:extLst>
          </p:cNvPr>
          <p:cNvPicPr>
            <a:picLocks noChangeAspect="1"/>
          </p:cNvPicPr>
          <p:nvPr/>
        </p:nvPicPr>
        <p:blipFill>
          <a:blip r:embed="rId2"/>
          <a:stretch>
            <a:fillRect/>
          </a:stretch>
        </p:blipFill>
        <p:spPr>
          <a:xfrm>
            <a:off x="145143" y="146956"/>
            <a:ext cx="794657" cy="794657"/>
          </a:xfrm>
          <a:prstGeom prst="rect">
            <a:avLst/>
          </a:prstGeom>
        </p:spPr>
      </p:pic>
      <p:sp>
        <p:nvSpPr>
          <p:cNvPr id="40" name="投影片編號版面配置區 1">
            <a:extLst>
              <a:ext uri="{FF2B5EF4-FFF2-40B4-BE49-F238E27FC236}">
                <a16:creationId xmlns:a16="http://schemas.microsoft.com/office/drawing/2014/main" id="{50C6C4D9-D720-4AED-9C48-A266207B4156}"/>
              </a:ext>
            </a:extLst>
          </p:cNvPr>
          <p:cNvSpPr>
            <a:spLocks noGrp="1"/>
          </p:cNvSpPr>
          <p:nvPr>
            <p:ph type="sldNum" sz="quarter" idx="12"/>
          </p:nvPr>
        </p:nvSpPr>
        <p:spPr>
          <a:xfrm>
            <a:off x="8610600" y="6356350"/>
            <a:ext cx="2743200" cy="365125"/>
          </a:xfrm>
        </p:spPr>
        <p:txBody>
          <a:bodyPr/>
          <a:lstStyle/>
          <a:p>
            <a:fld id="{4EB34282-0528-3A46-8B03-95E2887E9082}" type="slidenum">
              <a:rPr kumimoji="1" lang="zh-TW" altLang="en-US" smtClean="0"/>
              <a:t>2</a:t>
            </a:fld>
            <a:endParaRPr kumimoji="1" lang="zh-TW" altLang="en-US" dirty="0"/>
          </a:p>
        </p:txBody>
      </p:sp>
      <p:sp>
        <p:nvSpPr>
          <p:cNvPr id="44" name="文字方塊 43">
            <a:extLst>
              <a:ext uri="{FF2B5EF4-FFF2-40B4-BE49-F238E27FC236}">
                <a16:creationId xmlns:a16="http://schemas.microsoft.com/office/drawing/2014/main" id="{4AD5E028-5E13-4DF1-B8A7-A7609711C5D3}"/>
              </a:ext>
            </a:extLst>
          </p:cNvPr>
          <p:cNvSpPr txBox="1"/>
          <p:nvPr/>
        </p:nvSpPr>
        <p:spPr>
          <a:xfrm>
            <a:off x="948265" y="259561"/>
            <a:ext cx="6731010" cy="523220"/>
          </a:xfrm>
          <a:prstGeom prst="rect">
            <a:avLst/>
          </a:prstGeom>
          <a:noFill/>
        </p:spPr>
        <p:txBody>
          <a:bodyPr wrap="none" rtlCol="0">
            <a:spAutoFit/>
          </a:bodyPr>
          <a:lstStyle/>
          <a:p>
            <a:pPr>
              <a:defRPr/>
            </a:pPr>
            <a:r>
              <a:rPr kumimoji="1" lang="en-US" altLang="zh-TW" sz="2800" b="1" dirty="0">
                <a:solidFill>
                  <a:schemeClr val="accent6">
                    <a:lumMod val="50000"/>
                  </a:schemeClr>
                </a:solidFill>
                <a:latin typeface="微軟正黑體" panose="020B0604030504040204" pitchFamily="34" charset="-120"/>
                <a:ea typeface="微軟正黑體" panose="020B0604030504040204" pitchFamily="34" charset="-120"/>
              </a:rPr>
              <a:t>Sales Markets and Marketing Strategy</a:t>
            </a:r>
            <a:endParaRPr kumimoji="1" lang="zh-TW" altLang="en-US" sz="2800" b="1" dirty="0">
              <a:solidFill>
                <a:srgbClr val="70AD47"/>
              </a:solidFill>
              <a:latin typeface="Microsoft JhengHei" charset="-120"/>
              <a:ea typeface="Microsoft JhengHei" charset="-120"/>
            </a:endParaRPr>
          </a:p>
        </p:txBody>
      </p:sp>
      <p:sp>
        <p:nvSpPr>
          <p:cNvPr id="5" name="矩形 4">
            <a:extLst>
              <a:ext uri="{FF2B5EF4-FFF2-40B4-BE49-F238E27FC236}">
                <a16:creationId xmlns:a16="http://schemas.microsoft.com/office/drawing/2014/main" id="{245BC2AC-BA93-4507-9B97-7E9B87ED211A}"/>
              </a:ext>
            </a:extLst>
          </p:cNvPr>
          <p:cNvSpPr/>
          <p:nvPr/>
        </p:nvSpPr>
        <p:spPr>
          <a:xfrm>
            <a:off x="542471" y="941613"/>
            <a:ext cx="11184308" cy="1200329"/>
          </a:xfrm>
          <a:prstGeom prst="rect">
            <a:avLst/>
          </a:prstGeom>
        </p:spPr>
        <p:txBody>
          <a:bodyPr wrap="square">
            <a:spAutoFit/>
          </a:bodyPr>
          <a:lstStyle/>
          <a:p>
            <a:pPr marL="285750" indent="-285750">
              <a:buFont typeface="微軟正黑體" panose="020B0604030504040204" pitchFamily="34" charset="-120"/>
              <a:buChar char="#"/>
            </a:pPr>
            <a:r>
              <a:rPr lang="zh-TW" altLang="en-US" dirty="0">
                <a:latin typeface="微軟正黑體" panose="020B0604030504040204" pitchFamily="34" charset="-120"/>
                <a:ea typeface="微軟正黑體" panose="020B0604030504040204" pitchFamily="34" charset="-120"/>
              </a:rPr>
              <a:t>請於此頁提供上述主力產品目前銷售最佳的三個海外目標市場及銷售實績</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若目前尚未進入海外市場，則提供我國市場銷售實績</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。以及目前市場行銷策略</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例如線下實體通路活動、業務人員推廣、經銷商活動、線上英文官方網站、</a:t>
            </a:r>
            <a:r>
              <a:rPr lang="en-US" altLang="zh-TW" dirty="0">
                <a:latin typeface="微軟正黑體" panose="020B0604030504040204" pitchFamily="34" charset="-120"/>
                <a:ea typeface="微軟正黑體" panose="020B0604030504040204" pitchFamily="34" charset="-120"/>
              </a:rPr>
              <a:t>FB/IG</a:t>
            </a:r>
            <a:r>
              <a:rPr lang="zh-TW" altLang="en-US" dirty="0">
                <a:latin typeface="微軟正黑體" panose="020B0604030504040204" pitchFamily="34" charset="-120"/>
                <a:ea typeface="微軟正黑體" panose="020B0604030504040204" pitchFamily="34" charset="-120"/>
              </a:rPr>
              <a:t>社群經營、廣告投放、使用網紅、</a:t>
            </a:r>
            <a:r>
              <a:rPr lang="en-US" altLang="zh-TW" dirty="0" err="1">
                <a:latin typeface="微軟正黑體" panose="020B0604030504040204" pitchFamily="34" charset="-120"/>
                <a:ea typeface="微軟正黑體" panose="020B0604030504040204" pitchFamily="34" charset="-120"/>
              </a:rPr>
              <a:t>Youtube</a:t>
            </a:r>
            <a:r>
              <a:rPr lang="zh-TW" altLang="en-US" dirty="0">
                <a:latin typeface="微軟正黑體" panose="020B0604030504040204" pitchFamily="34" charset="-120"/>
                <a:ea typeface="微軟正黑體" panose="020B0604030504040204" pitchFamily="34" charset="-120"/>
              </a:rPr>
              <a:t>影片行銷等</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pPr marL="285750" indent="-285750">
              <a:buFont typeface="微軟正黑體" panose="020B0604030504040204" pitchFamily="34" charset="-120"/>
              <a:buChar char="#"/>
            </a:pPr>
            <a:r>
              <a:rPr lang="zh-TW" altLang="en-US" dirty="0">
                <a:latin typeface="微軟正黑體" panose="020B0604030504040204" pitchFamily="34" charset="-120"/>
                <a:ea typeface="微軟正黑體" panose="020B0604030504040204" pitchFamily="34" charset="-120"/>
              </a:rPr>
              <a:t>以上欄位若無資料請填寫</a:t>
            </a:r>
            <a:r>
              <a:rPr lang="en-US" altLang="zh-TW" dirty="0">
                <a:latin typeface="微軟正黑體" panose="020B0604030504040204" pitchFamily="34" charset="-120"/>
                <a:ea typeface="微軟正黑體" panose="020B0604030504040204" pitchFamily="34" charset="-120"/>
              </a:rPr>
              <a:t>N/A</a:t>
            </a:r>
            <a:endParaRPr lang="zh-TW" altLang="en-US" dirty="0">
              <a:latin typeface="微軟正黑體" panose="020B0604030504040204" pitchFamily="34" charset="-120"/>
              <a:ea typeface="微軟正黑體" panose="020B0604030504040204" pitchFamily="34" charset="-120"/>
            </a:endParaRPr>
          </a:p>
        </p:txBody>
      </p:sp>
      <p:sp>
        <p:nvSpPr>
          <p:cNvPr id="8" name="矩形: 剪去單一角落 7">
            <a:extLst>
              <a:ext uri="{FF2B5EF4-FFF2-40B4-BE49-F238E27FC236}">
                <a16:creationId xmlns:a16="http://schemas.microsoft.com/office/drawing/2014/main" id="{736FB993-2562-4859-B578-36293A4B5DFA}"/>
              </a:ext>
            </a:extLst>
          </p:cNvPr>
          <p:cNvSpPr/>
          <p:nvPr/>
        </p:nvSpPr>
        <p:spPr>
          <a:xfrm>
            <a:off x="542471" y="2669364"/>
            <a:ext cx="3116179" cy="3558198"/>
          </a:xfrm>
          <a:prstGeom prst="snip1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400" b="1" dirty="0">
                <a:solidFill>
                  <a:schemeClr val="tx1"/>
                </a:solidFill>
                <a:latin typeface="微軟正黑體" panose="020B0604030504040204" pitchFamily="34" charset="-120"/>
                <a:ea typeface="微軟正黑體" panose="020B0604030504040204" pitchFamily="34" charset="-120"/>
              </a:rPr>
              <a:t>Top 3 Sales Markets</a:t>
            </a:r>
            <a:endParaRPr lang="zh-TW" altLang="en-US" sz="2400" b="1" dirty="0">
              <a:solidFill>
                <a:schemeClr val="tx1"/>
              </a:solidFill>
              <a:latin typeface="微軟正黑體" panose="020B0604030504040204" pitchFamily="34" charset="-120"/>
              <a:ea typeface="微軟正黑體" panose="020B0604030504040204" pitchFamily="34" charset="-120"/>
            </a:endParaRPr>
          </a:p>
        </p:txBody>
      </p:sp>
      <p:sp>
        <p:nvSpPr>
          <p:cNvPr id="12" name="矩形: 剪去單一角落 11">
            <a:extLst>
              <a:ext uri="{FF2B5EF4-FFF2-40B4-BE49-F238E27FC236}">
                <a16:creationId xmlns:a16="http://schemas.microsoft.com/office/drawing/2014/main" id="{6483DAE7-A611-41AF-97BF-CC6E10830FAB}"/>
              </a:ext>
            </a:extLst>
          </p:cNvPr>
          <p:cNvSpPr/>
          <p:nvPr/>
        </p:nvSpPr>
        <p:spPr>
          <a:xfrm>
            <a:off x="4510887" y="2669364"/>
            <a:ext cx="3116179" cy="3558198"/>
          </a:xfrm>
          <a:prstGeom prst="snip1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800" b="1" dirty="0">
                <a:solidFill>
                  <a:schemeClr val="tx1"/>
                </a:solidFill>
                <a:latin typeface="微軟正黑體" panose="020B0604030504040204" pitchFamily="34" charset="-120"/>
                <a:ea typeface="微軟正黑體" panose="020B0604030504040204" pitchFamily="34" charset="-120"/>
              </a:rPr>
              <a:t>Sales Performance</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
        <p:nvSpPr>
          <p:cNvPr id="13" name="矩形: 剪去單一角落 12">
            <a:extLst>
              <a:ext uri="{FF2B5EF4-FFF2-40B4-BE49-F238E27FC236}">
                <a16:creationId xmlns:a16="http://schemas.microsoft.com/office/drawing/2014/main" id="{48973A08-99F1-49F8-8EE0-64E6259631A5}"/>
              </a:ext>
            </a:extLst>
          </p:cNvPr>
          <p:cNvSpPr/>
          <p:nvPr/>
        </p:nvSpPr>
        <p:spPr>
          <a:xfrm>
            <a:off x="8479303" y="2669364"/>
            <a:ext cx="3116179" cy="3558198"/>
          </a:xfrm>
          <a:prstGeom prst="snip1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800" b="1" dirty="0">
                <a:solidFill>
                  <a:schemeClr val="tx1"/>
                </a:solidFill>
                <a:latin typeface="微軟正黑體" panose="020B0604030504040204" pitchFamily="34" charset="-120"/>
                <a:ea typeface="微軟正黑體" panose="020B0604030504040204" pitchFamily="34" charset="-120"/>
              </a:rPr>
              <a:t>Marketing Strategy</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365884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32BB9CC3-4ED8-47C1-A4D0-9E5EAC9B100E}"/>
              </a:ext>
            </a:extLst>
          </p:cNvPr>
          <p:cNvSpPr>
            <a:spLocks noGrp="1"/>
          </p:cNvSpPr>
          <p:nvPr>
            <p:ph type="sldNum" sz="quarter" idx="12"/>
          </p:nvPr>
        </p:nvSpPr>
        <p:spPr/>
        <p:txBody>
          <a:bodyPr/>
          <a:lstStyle/>
          <a:p>
            <a:fld id="{4EB34282-0528-3A46-8B03-95E2887E9082}" type="slidenum">
              <a:rPr kumimoji="1" lang="zh-TW" altLang="en-US" smtClean="0"/>
              <a:t>3</a:t>
            </a:fld>
            <a:endParaRPr kumimoji="1" lang="zh-TW" altLang="en-US"/>
          </a:p>
        </p:txBody>
      </p:sp>
      <p:pic>
        <p:nvPicPr>
          <p:cNvPr id="5" name="圖片 4">
            <a:extLst>
              <a:ext uri="{FF2B5EF4-FFF2-40B4-BE49-F238E27FC236}">
                <a16:creationId xmlns:a16="http://schemas.microsoft.com/office/drawing/2014/main" id="{7CBAE1F0-1FF2-4C37-8BE0-F2FAF21A30A3}"/>
              </a:ext>
            </a:extLst>
          </p:cNvPr>
          <p:cNvPicPr>
            <a:picLocks noChangeAspect="1"/>
          </p:cNvPicPr>
          <p:nvPr/>
        </p:nvPicPr>
        <p:blipFill>
          <a:blip r:embed="rId2"/>
          <a:stretch>
            <a:fillRect/>
          </a:stretch>
        </p:blipFill>
        <p:spPr>
          <a:xfrm>
            <a:off x="145143" y="146956"/>
            <a:ext cx="794657" cy="794657"/>
          </a:xfrm>
          <a:prstGeom prst="rect">
            <a:avLst/>
          </a:prstGeom>
        </p:spPr>
      </p:pic>
      <p:sp>
        <p:nvSpPr>
          <p:cNvPr id="6" name="文字方塊 5">
            <a:extLst>
              <a:ext uri="{FF2B5EF4-FFF2-40B4-BE49-F238E27FC236}">
                <a16:creationId xmlns:a16="http://schemas.microsoft.com/office/drawing/2014/main" id="{1DD1249A-D7FD-4B5A-A13A-9F37EB9F30C7}"/>
              </a:ext>
            </a:extLst>
          </p:cNvPr>
          <p:cNvSpPr txBox="1"/>
          <p:nvPr/>
        </p:nvSpPr>
        <p:spPr>
          <a:xfrm>
            <a:off x="948265" y="259561"/>
            <a:ext cx="9390263" cy="523220"/>
          </a:xfrm>
          <a:prstGeom prst="rect">
            <a:avLst/>
          </a:prstGeom>
          <a:noFill/>
        </p:spPr>
        <p:txBody>
          <a:bodyPr wrap="none" rtlCol="0">
            <a:spAutoFit/>
          </a:bodyPr>
          <a:lstStyle/>
          <a:p>
            <a:pPr>
              <a:defRPr/>
            </a:pPr>
            <a:r>
              <a:rPr kumimoji="1" lang="en-US" altLang="zh-TW" sz="2800" b="1" dirty="0">
                <a:solidFill>
                  <a:schemeClr val="accent6">
                    <a:lumMod val="50000"/>
                  </a:schemeClr>
                </a:solidFill>
                <a:latin typeface="微軟正黑體" panose="020B0604030504040204" pitchFamily="34" charset="-120"/>
                <a:ea typeface="微軟正黑體" panose="020B0604030504040204" pitchFamily="34" charset="-120"/>
              </a:rPr>
              <a:t>The Consistency Between Products and Project Topic</a:t>
            </a:r>
            <a:endParaRPr kumimoji="1" lang="zh-TW" altLang="en-US" sz="2800" b="1" dirty="0">
              <a:solidFill>
                <a:srgbClr val="70AD47"/>
              </a:solidFill>
              <a:latin typeface="Microsoft JhengHei" charset="-120"/>
              <a:ea typeface="Microsoft JhengHei" charset="-120"/>
            </a:endParaRPr>
          </a:p>
        </p:txBody>
      </p:sp>
      <p:sp>
        <p:nvSpPr>
          <p:cNvPr id="7" name="矩形 6">
            <a:extLst>
              <a:ext uri="{FF2B5EF4-FFF2-40B4-BE49-F238E27FC236}">
                <a16:creationId xmlns:a16="http://schemas.microsoft.com/office/drawing/2014/main" id="{C5E7600B-F4AA-4B1A-92D5-090581CFBAAA}"/>
              </a:ext>
            </a:extLst>
          </p:cNvPr>
          <p:cNvSpPr/>
          <p:nvPr/>
        </p:nvSpPr>
        <p:spPr>
          <a:xfrm>
            <a:off x="542471" y="941613"/>
            <a:ext cx="11184308" cy="923330"/>
          </a:xfrm>
          <a:prstGeom prst="rect">
            <a:avLst/>
          </a:prstGeom>
        </p:spPr>
        <p:txBody>
          <a:bodyPr wrap="square">
            <a:spAutoFit/>
          </a:bodyPr>
          <a:lstStyle/>
          <a:p>
            <a:pPr marL="285750" indent="-285750">
              <a:buFont typeface="微軟正黑體" panose="020B0604030504040204" pitchFamily="34" charset="-120"/>
              <a:buChar char="#"/>
            </a:pPr>
            <a:r>
              <a:rPr lang="zh-TW" altLang="en-US" dirty="0">
                <a:latin typeface="微軟正黑體" panose="020B0604030504040204" pitchFamily="34" charset="-120"/>
                <a:ea typeface="微軟正黑體" panose="020B0604030504040204" pitchFamily="34" charset="-120"/>
              </a:rPr>
              <a:t>請從品牌概念、產品形象說明貴公司主力推廣產品與專案目標市場主題的契合性；換句話說，請說明貴公司本次報名的產品為何符合申請專案計畫的目標市場主題。</a:t>
            </a:r>
            <a:endParaRPr lang="en-US" altLang="zh-TW" dirty="0">
              <a:latin typeface="微軟正黑體" panose="020B0604030504040204" pitchFamily="34" charset="-120"/>
              <a:ea typeface="微軟正黑體" panose="020B0604030504040204" pitchFamily="34" charset="-120"/>
            </a:endParaRPr>
          </a:p>
          <a:p>
            <a:pPr marL="285750" indent="-285750">
              <a:buFont typeface="微軟正黑體" panose="020B0604030504040204" pitchFamily="34" charset="-120"/>
              <a:buChar char="#"/>
            </a:pPr>
            <a:endParaRPr lang="en-US" altLang="zh-TW" dirty="0">
              <a:latin typeface="微軟正黑體" panose="020B0604030504040204" pitchFamily="34" charset="-120"/>
              <a:ea typeface="微軟正黑體" panose="020B0604030504040204" pitchFamily="34" charset="-120"/>
            </a:endParaRPr>
          </a:p>
        </p:txBody>
      </p:sp>
      <p:sp>
        <p:nvSpPr>
          <p:cNvPr id="8" name="矩形: 剪去單一角落 7">
            <a:extLst>
              <a:ext uri="{FF2B5EF4-FFF2-40B4-BE49-F238E27FC236}">
                <a16:creationId xmlns:a16="http://schemas.microsoft.com/office/drawing/2014/main" id="{BB244F87-3520-48E1-B9C4-BE675EDCF4C2}"/>
              </a:ext>
            </a:extLst>
          </p:cNvPr>
          <p:cNvSpPr/>
          <p:nvPr/>
        </p:nvSpPr>
        <p:spPr>
          <a:xfrm>
            <a:off x="542471" y="2669364"/>
            <a:ext cx="3116179" cy="3558198"/>
          </a:xfrm>
          <a:prstGeom prst="snip1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400" b="1" dirty="0">
                <a:solidFill>
                  <a:schemeClr val="tx1"/>
                </a:solidFill>
                <a:latin typeface="微軟正黑體" panose="020B0604030504040204" pitchFamily="34" charset="-120"/>
                <a:ea typeface="微軟正黑體" panose="020B0604030504040204" pitchFamily="34" charset="-120"/>
              </a:rPr>
              <a:t>Project Topic</a:t>
            </a:r>
            <a:endParaRPr lang="zh-TW" altLang="en-US" sz="2400" b="1" dirty="0">
              <a:solidFill>
                <a:schemeClr val="tx1"/>
              </a:solidFill>
              <a:latin typeface="微軟正黑體" panose="020B0604030504040204" pitchFamily="34" charset="-120"/>
              <a:ea typeface="微軟正黑體" panose="020B0604030504040204" pitchFamily="34" charset="-120"/>
            </a:endParaRPr>
          </a:p>
        </p:txBody>
      </p:sp>
      <p:sp>
        <p:nvSpPr>
          <p:cNvPr id="9" name="矩形: 剪去單一角落 8">
            <a:extLst>
              <a:ext uri="{FF2B5EF4-FFF2-40B4-BE49-F238E27FC236}">
                <a16:creationId xmlns:a16="http://schemas.microsoft.com/office/drawing/2014/main" id="{5F966A4A-A6AB-446B-A94F-884EA82C8D10}"/>
              </a:ext>
            </a:extLst>
          </p:cNvPr>
          <p:cNvSpPr/>
          <p:nvPr/>
        </p:nvSpPr>
        <p:spPr>
          <a:xfrm>
            <a:off x="4510887" y="2669364"/>
            <a:ext cx="3116179" cy="3558198"/>
          </a:xfrm>
          <a:prstGeom prst="snip1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400" b="1" dirty="0">
                <a:solidFill>
                  <a:schemeClr val="tx1"/>
                </a:solidFill>
                <a:latin typeface="微軟正黑體" panose="020B0604030504040204" pitchFamily="34" charset="-120"/>
                <a:ea typeface="微軟正黑體" panose="020B0604030504040204" pitchFamily="34" charset="-120"/>
              </a:rPr>
              <a:t>Brand Concept</a:t>
            </a:r>
            <a:endParaRPr lang="zh-TW" altLang="en-US" sz="2400" b="1" dirty="0">
              <a:solidFill>
                <a:schemeClr val="tx1"/>
              </a:solidFill>
              <a:latin typeface="微軟正黑體" panose="020B0604030504040204" pitchFamily="34" charset="-120"/>
              <a:ea typeface="微軟正黑體" panose="020B0604030504040204" pitchFamily="34" charset="-120"/>
            </a:endParaRPr>
          </a:p>
        </p:txBody>
      </p:sp>
      <p:sp>
        <p:nvSpPr>
          <p:cNvPr id="10" name="矩形: 剪去單一角落 9">
            <a:extLst>
              <a:ext uri="{FF2B5EF4-FFF2-40B4-BE49-F238E27FC236}">
                <a16:creationId xmlns:a16="http://schemas.microsoft.com/office/drawing/2014/main" id="{5B9011E4-0C92-4314-A11C-D98AB0C3CC3C}"/>
              </a:ext>
            </a:extLst>
          </p:cNvPr>
          <p:cNvSpPr/>
          <p:nvPr/>
        </p:nvSpPr>
        <p:spPr>
          <a:xfrm>
            <a:off x="8479303" y="2669364"/>
            <a:ext cx="3116179" cy="3558198"/>
          </a:xfrm>
          <a:prstGeom prst="snip1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400" b="1" dirty="0">
                <a:solidFill>
                  <a:schemeClr val="tx1"/>
                </a:solidFill>
                <a:latin typeface="微軟正黑體" panose="020B0604030504040204" pitchFamily="34" charset="-120"/>
                <a:ea typeface="微軟正黑體" panose="020B0604030504040204" pitchFamily="34" charset="-120"/>
              </a:rPr>
              <a:t>Product Image</a:t>
            </a:r>
            <a:endParaRPr lang="zh-TW" altLang="en-US" sz="2400" b="1" dirty="0">
              <a:solidFill>
                <a:schemeClr val="tx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44936021"/>
      </p:ext>
    </p:extLst>
  </p:cSld>
  <p:clrMapOvr>
    <a:masterClrMapping/>
  </p:clrMapOvr>
</p:sld>
</file>

<file path=ppt/theme/theme1.xml><?xml version="1.0" encoding="utf-8"?>
<a:theme xmlns:a="http://schemas.openxmlformats.org/drawingml/2006/main" name="1_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310</Words>
  <Application>Microsoft Office PowerPoint</Application>
  <PresentationFormat>寬螢幕</PresentationFormat>
  <Paragraphs>37</Paragraphs>
  <Slides>3</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3</vt:i4>
      </vt:variant>
    </vt:vector>
  </HeadingPairs>
  <TitlesOfParts>
    <vt:vector size="10" baseType="lpstr">
      <vt:lpstr>Microsoft JhengHei</vt:lpstr>
      <vt:lpstr>Microsoft JhengHei</vt:lpstr>
      <vt:lpstr>Arial</vt:lpstr>
      <vt:lpstr>Calibri</vt:lpstr>
      <vt:lpstr>Calibri Light</vt:lpstr>
      <vt:lpstr>Wingdings</vt:lpstr>
      <vt:lpstr>1_Office 佈景主題</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tammy ting</dc:creator>
  <cp:lastModifiedBy>tammy ting</cp:lastModifiedBy>
  <cp:revision>248</cp:revision>
  <cp:lastPrinted>2019-04-24T06:54:23Z</cp:lastPrinted>
  <dcterms:created xsi:type="dcterms:W3CDTF">2019-01-21T03:02:27Z</dcterms:created>
  <dcterms:modified xsi:type="dcterms:W3CDTF">2021-01-18T04:33:09Z</dcterms:modified>
</cp:coreProperties>
</file>