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67" r:id="rId2"/>
    <p:sldId id="479" r:id="rId3"/>
    <p:sldId id="468" r:id="rId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區段" id="{C170DFAF-3734-CD40-9EF3-81174B1AD0FF}">
          <p14:sldIdLst>
            <p14:sldId id="467"/>
            <p14:sldId id="479"/>
            <p14:sldId id="4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24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6" autoAdjust="0"/>
    <p:restoredTop sz="93945" autoAdjust="0"/>
  </p:normalViewPr>
  <p:slideViewPr>
    <p:cSldViewPr snapToGrid="0">
      <p:cViewPr varScale="1">
        <p:scale>
          <a:sx n="68" d="100"/>
          <a:sy n="68" d="100"/>
        </p:scale>
        <p:origin x="1428" y="54"/>
      </p:cViewPr>
      <p:guideLst>
        <p:guide orient="horz" pos="391"/>
        <p:guide pos="24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1ACD985F-8794-433E-8F90-128EDE8951ED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29750"/>
            <a:ext cx="2946400" cy="49688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B81420C7-D446-49B4-8B61-2F95015023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64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B3DA22C3-A1DF-401F-B7DF-5E0CEF2B835B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4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826B610-657A-43F9-BC92-B2750D09B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91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6B610-657A-43F9-BC92-B2750D09B16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203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6B610-657A-43F9-BC92-B2750D09B16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59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n\Desktop\ci-ppt\商業發展ppt封面3-2-0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6512" y="0"/>
            <a:ext cx="9252520" cy="6544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5" y="2492898"/>
            <a:ext cx="7052320" cy="1470025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44009" y="3933056"/>
            <a:ext cx="4208512" cy="108012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pic>
        <p:nvPicPr>
          <p:cNvPr id="9" name="Picture 2" descr="C:\Users\Steven\Desktop\ci-ppt\商業發展ppt封面3-2-0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249" y="6578096"/>
            <a:ext cx="9145249" cy="307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04237"/>
            <a:ext cx="2133600" cy="365125"/>
          </a:xfrm>
        </p:spPr>
        <p:txBody>
          <a:bodyPr/>
          <a:lstStyle/>
          <a:p>
            <a:fld id="{83F0CE58-EADF-49A7-A295-FD6AF6F90E1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04237"/>
            <a:ext cx="2895600" cy="365125"/>
          </a:xfr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588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50"/>
            <a:ext cx="8229600" cy="73496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24746"/>
            <a:ext cx="8229600" cy="500141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F8C3-105C-4653-B6B2-8246B3B4270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5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©2014 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0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82669"/>
            <a:ext cx="2057400" cy="544349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82669"/>
            <a:ext cx="6019800" cy="544349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E481-D3A8-475A-9CF0-1BE866138DF0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5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4532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1911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17769"/>
            <a:ext cx="8229600" cy="734969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7E008A08-3166-47EA-851A-6CE94325085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0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4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6326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211911"/>
            <a:ext cx="9128234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695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97424EC7-EB69-4DF3-99A9-2B49B91446B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6326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4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pic>
        <p:nvPicPr>
          <p:cNvPr id="13" name="Picture 2" descr="C:\Users\Steven\Desktop\商發院1\CI確認0924\-ppt L夾 識別證\商業發展ppt封面-03.jpg">
            <a:extLst>
              <a:ext uri="{FF2B5EF4-FFF2-40B4-BE49-F238E27FC236}">
                <a16:creationId xmlns:a16="http://schemas.microsoft.com/office/drawing/2014/main" id="{E54D4923-84E9-4346-AED9-EE02E99E8FC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2" y="1050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59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teven\Desktop\ci-ppt\商業發展ppt封面3-2-0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3692" y="-27384"/>
            <a:ext cx="9194204" cy="62129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859013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 baseline="0">
                <a:solidFill>
                  <a:schemeClr val="bg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529" y="236086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249D1507-FE6C-40D6-8389-27986F4C932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black">
                    <a:lumMod val="50000"/>
                    <a:lumOff val="50000"/>
                  </a:prstClr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black">
                  <a:lumMod val="50000"/>
                  <a:lumOff val="50000"/>
                </a:prstClr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2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black">
                    <a:lumMod val="50000"/>
                    <a:lumOff val="50000"/>
                  </a:prstClr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black">
                  <a:lumMod val="50000"/>
                  <a:lumOff val="50000"/>
                </a:prstClr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6326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tx1"/>
                </a:solidFill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9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177997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6"/>
            <a:ext cx="8229600" cy="734969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BA5F-0392-4AB6-AD5D-1EB2F36EEBF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3" y="0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118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6"/>
            <a:ext cx="8229600" cy="734969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4019"/>
            <a:ext cx="4040188" cy="4182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4019"/>
            <a:ext cx="4041775" cy="4182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F17F-3D2A-4F1B-BB57-E4B92CDA3AB5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068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217659"/>
            <a:ext cx="9143998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8"/>
            <a:ext cx="8229600" cy="734969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AEFF87DE-42A9-4CEA-BBB3-D081D8D0F3F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2" y="1050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Tahoma" panose="020B0604030504040204" pitchFamily="34" charset="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Tahoma" panose="020B060403050404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6326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3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AD92-BF83-40BB-A7C0-A211710F7A1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16383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6326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Tahoma" panose="020B0604030504040204" pitchFamily="34" charset="0"/>
                <a:ea typeface="微軟正黑體" panose="020B0604030504040204" pitchFamily="34" charset="-120"/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9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682670"/>
            <a:ext cx="3008313" cy="75243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682669"/>
            <a:ext cx="5111750" cy="54434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5F0-FA5D-4884-A001-8C8E9F90CBE0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6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774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3997" y="4217659"/>
            <a:ext cx="921451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3997" y="6669361"/>
            <a:ext cx="9177997" cy="188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E76D-F9CF-4DA0-BCF0-B9DE9BBA712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"/>
            <a:ext cx="1551608" cy="6826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teven\Desktop\商發院1\CI確認0924\-ppt L夾 識別證\商業發展ppt封面-03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2394" y="-11327"/>
            <a:ext cx="1381607" cy="415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20272" y="659226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6" name="日期版面配置區 3"/>
          <p:cNvSpPr txBox="1">
            <a:spLocks/>
          </p:cNvSpPr>
          <p:nvPr userDrawn="1"/>
        </p:nvSpPr>
        <p:spPr>
          <a:xfrm>
            <a:off x="-36512" y="6633864"/>
            <a:ext cx="354563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Commerce Development Research Institute 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日期版面配置區 3"/>
          <p:cNvSpPr txBox="1">
            <a:spLocks/>
          </p:cNvSpPr>
          <p:nvPr userDrawn="1"/>
        </p:nvSpPr>
        <p:spPr>
          <a:xfrm>
            <a:off x="3779912" y="6615781"/>
            <a:ext cx="1728192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http://www.cdri.org.tw</a:t>
            </a:r>
            <a:endParaRPr lang="zh-TW" altLang="en-US" sz="1000" b="1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561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5F903-8830-4C19-8C64-AD9EDB6F4E3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20272" y="652534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1762D9-BF67-4166-A4E0-1820CE8BD53A}" type="slidenum">
              <a:rPr lang="zh-TW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3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C4022-63D6-4BE8-A521-A80BBB8565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附件二、產品品牌資料表</a:t>
            </a:r>
          </a:p>
        </p:txBody>
      </p:sp>
    </p:spTree>
    <p:extLst>
      <p:ext uri="{BB962C8B-B14F-4D97-AF65-F5344CB8AC3E}">
        <p14:creationId xmlns:p14="http://schemas.microsoft.com/office/powerpoint/2010/main" val="418525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2E2123-3646-4D7C-BE97-298E6150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2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36C0D77-C20B-4DEA-B777-7F16B8D60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8471"/>
          </a:xfrm>
        </p:spPr>
        <p:txBody>
          <a:bodyPr>
            <a:normAutofit/>
          </a:bodyPr>
          <a:lstStyle/>
          <a:p>
            <a:pPr fontAlgn="ctr"/>
            <a:r>
              <a:rPr lang="zh-TW" altLang="en-US" sz="2800" dirty="0">
                <a:solidFill>
                  <a:srgbClr val="000000"/>
                </a:solidFill>
                <a:latin typeface="微軟正黑體"/>
                <a:ea typeface="微軟正黑體"/>
                <a:cs typeface="微軟正黑體"/>
              </a:rPr>
              <a:t>公司名稱（中文）</a:t>
            </a:r>
          </a:p>
        </p:txBody>
      </p:sp>
      <p:graphicFrame>
        <p:nvGraphicFramePr>
          <p:cNvPr id="7" name="內容版面配置區 4">
            <a:extLst>
              <a:ext uri="{FF2B5EF4-FFF2-40B4-BE49-F238E27FC236}">
                <a16:creationId xmlns:a16="http://schemas.microsoft.com/office/drawing/2014/main" id="{E06227D2-8023-44AB-B36A-728A7028E7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761116"/>
              </p:ext>
            </p:extLst>
          </p:nvPr>
        </p:nvGraphicFramePr>
        <p:xfrm>
          <a:off x="140988" y="2260395"/>
          <a:ext cx="8862023" cy="441394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304">
                  <a:extLst>
                    <a:ext uri="{9D8B030D-6E8A-4147-A177-3AD203B41FA5}">
                      <a16:colId xmlns:a16="http://schemas.microsoft.com/office/drawing/2014/main" val="3118973941"/>
                    </a:ext>
                  </a:extLst>
                </a:gridCol>
                <a:gridCol w="7089805">
                  <a:extLst>
                    <a:ext uri="{9D8B030D-6E8A-4147-A177-3AD203B41FA5}">
                      <a16:colId xmlns:a16="http://schemas.microsoft.com/office/drawing/2014/main" val="3442390308"/>
                    </a:ext>
                  </a:extLst>
                </a:gridCol>
              </a:tblGrid>
              <a:tr h="2991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評分項目</a:t>
                      </a:r>
                      <a:endParaRPr lang="zh-TW" altLang="en-US" sz="1200" b="1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en-US" altLang="zh-TW" sz="1200" b="1" kern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zh-TW" sz="1400" b="1" kern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95960"/>
                  </a:ext>
                </a:extLst>
              </a:tr>
              <a:tr h="43301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特色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(40%)</a:t>
                      </a:r>
                      <a:endParaRPr lang="zh-TW" altLang="en-US" sz="1200" b="1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主力產品名稱</a:t>
                      </a:r>
                      <a:r>
                        <a:rPr lang="en-US" altLang="zh-TW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200" b="1" i="0" u="non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請說明產品特色與曾榮獲的獎項（例如：臺灣精品獎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）、認證（例如：專利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en-US" altLang="zh-TW" sz="120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TW" sz="1200" b="0" i="0" u="non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3017200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主力產品名稱</a:t>
                      </a:r>
                      <a:r>
                        <a:rPr lang="en-US" altLang="zh-TW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200" b="1" i="0" u="non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請說明產品特色與曾榮獲的獎項（例如：臺灣精品獎</a:t>
                      </a:r>
                      <a:r>
                        <a:rPr kumimoji="0" lang="en-US" altLang="zh-TW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）、認證（例如：專利</a:t>
                      </a:r>
                      <a:r>
                        <a:rPr kumimoji="0" lang="en-US" altLang="zh-TW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kumimoji="0" lang="en-US" altLang="zh-TW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729849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主力產品名稱</a:t>
                      </a:r>
                      <a:r>
                        <a:rPr lang="en-US" altLang="zh-TW" sz="12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200" b="1" i="0" u="non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請說明產品特色與曾榮獲的獎項（例如：臺灣精品獎</a:t>
                      </a:r>
                      <a:r>
                        <a:rPr kumimoji="0" lang="en-US" altLang="zh-TW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）、認證（例如：專利</a:t>
                      </a:r>
                      <a:r>
                        <a:rPr kumimoji="0" lang="en-US" altLang="zh-TW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kumimoji="0" lang="en-US" altLang="zh-TW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801392"/>
                  </a:ext>
                </a:extLst>
              </a:tr>
              <a:tr h="43301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市場性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  <a:endParaRPr lang="zh-TW" altLang="en-US" sz="1200" b="1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主力產品價格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請分別說明三項產品之國內零售價（臺幣）與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FOB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報價（美金）</a:t>
                      </a:r>
                      <a:endParaRPr lang="en-US" altLang="zh-TW" sz="120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8458267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品牌銷售通路</a:t>
                      </a:r>
                      <a:endParaRPr lang="zh-TW" altLang="zh-TW" sz="1200" b="1" kern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請舉例說明品牌國內、外實體與虛擬的銷售通路</a:t>
                      </a:r>
                      <a:endParaRPr lang="en-US" altLang="zh-TW" sz="120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992103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生產製造能力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請說明產品生產模式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（例如：外包製造或是內部生產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與地點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9421"/>
                  </a:ext>
                </a:extLst>
              </a:tr>
              <a:tr h="43301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業者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積極性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  <a:endParaRPr lang="zh-TW" altLang="en-US" sz="1200" b="1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海外拓展現況</a:t>
                      </a: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請說明品牌現階段海外拓展現況（例如：東協或其他市場進入概況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en-US" altLang="zh-TW" sz="120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988115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目標市場行銷規劃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請說明品牌預計於目標市場的行銷規劃與預期潛在買主類型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（例如：經銷代理商、實體零售商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zh-TW" sz="12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972164"/>
                  </a:ext>
                </a:extLst>
              </a:tr>
              <a:tr h="4330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rgbClr val="FFFFFF"/>
                        </a:solidFill>
                        <a:latin typeface="微軟正黑體"/>
                        <a:ea typeface="微軟正黑體"/>
                        <a:cs typeface="微軟正黑體"/>
                      </a:endParaRPr>
                    </a:p>
                  </a:txBody>
                  <a:tcPr anchor="ctr"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認驗證與獎項</a:t>
                      </a:r>
                      <a:endParaRPr lang="zh-TW" altLang="zh-TW" sz="1200" b="1" kern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請說明貴公司曾榮獲的其他相關獎項（例如：國家磐石獎、小巨人獎</a:t>
                      </a:r>
                      <a:r>
                        <a:rPr lang="en-US" altLang="zh-TW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r>
                        <a:rPr lang="zh-TW" altLang="en-US" sz="1200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en-US" altLang="zh-TW" sz="120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0025704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81CF124C-7240-4864-AC66-4AE225E93F98}"/>
              </a:ext>
            </a:extLst>
          </p:cNvPr>
          <p:cNvSpPr/>
          <p:nvPr/>
        </p:nvSpPr>
        <p:spPr>
          <a:xfrm>
            <a:off x="4566041" y="1976489"/>
            <a:ext cx="1199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主力產品名稱</a:t>
            </a:r>
            <a:r>
              <a:rPr lang="en-US" altLang="zh-TW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1200" b="1" u="sng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F4756E3-D060-455B-9159-D88BBA564947}"/>
              </a:ext>
            </a:extLst>
          </p:cNvPr>
          <p:cNvSpPr/>
          <p:nvPr/>
        </p:nvSpPr>
        <p:spPr>
          <a:xfrm>
            <a:off x="6143306" y="1970315"/>
            <a:ext cx="1199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主力產品名稱</a:t>
            </a:r>
            <a:r>
              <a:rPr lang="en-US" altLang="zh-TW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1200" b="1" u="sng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9C03B33-02C1-44D2-BE82-22524C21FAF8}"/>
              </a:ext>
            </a:extLst>
          </p:cNvPr>
          <p:cNvSpPr/>
          <p:nvPr/>
        </p:nvSpPr>
        <p:spPr>
          <a:xfrm>
            <a:off x="7683335" y="1974382"/>
            <a:ext cx="1199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主力產品名稱</a:t>
            </a:r>
            <a:r>
              <a:rPr lang="en-US" altLang="zh-TW" sz="1200" b="1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sz="1200" b="1" u="sng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B85F6B2-F1DF-44AA-97C7-A62173D03CC6}"/>
              </a:ext>
            </a:extLst>
          </p:cNvPr>
          <p:cNvSpPr/>
          <p:nvPr/>
        </p:nvSpPr>
        <p:spPr>
          <a:xfrm>
            <a:off x="4426022" y="620713"/>
            <a:ext cx="1415772" cy="1347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請貼上產品圖片</a:t>
            </a:r>
            <a:endParaRPr lang="zh-TW" altLang="en-US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ADD4F21-3D15-45C6-9CE3-BC1591DD0F5D}"/>
              </a:ext>
            </a:extLst>
          </p:cNvPr>
          <p:cNvSpPr/>
          <p:nvPr/>
        </p:nvSpPr>
        <p:spPr>
          <a:xfrm>
            <a:off x="5994194" y="609146"/>
            <a:ext cx="1415772" cy="1347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請貼上產品圖片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F7813DC-484E-4A74-8099-DB98A7393209}"/>
              </a:ext>
            </a:extLst>
          </p:cNvPr>
          <p:cNvSpPr/>
          <p:nvPr/>
        </p:nvSpPr>
        <p:spPr>
          <a:xfrm>
            <a:off x="7562366" y="621647"/>
            <a:ext cx="1415772" cy="1347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請貼上產品圖片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C38176-7B4F-49A8-B3D4-710196364AC7}"/>
              </a:ext>
            </a:extLst>
          </p:cNvPr>
          <p:cNvSpPr/>
          <p:nvPr/>
        </p:nvSpPr>
        <p:spPr>
          <a:xfrm>
            <a:off x="116115" y="603798"/>
            <a:ext cx="2689086" cy="1347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請貼上品牌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CE04C87B-30A0-427B-A790-94D324E05CFA}"/>
              </a:ext>
            </a:extLst>
          </p:cNvPr>
          <p:cNvGraphicFramePr>
            <a:graphicFrameLocks noGrp="1"/>
          </p:cNvGraphicFramePr>
          <p:nvPr/>
        </p:nvGraphicFramePr>
        <p:xfrm>
          <a:off x="12337366" y="537385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7671537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76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18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2E2123-3646-4D7C-BE97-298E6150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62D9-BF67-4166-A4E0-1820CE8BD53A}" type="slidenum">
              <a:rPr lang="zh-TW" altLang="en-US" smtClean="0">
                <a:solidFill>
                  <a:prstClr val="white"/>
                </a:solidFill>
              </a:rPr>
              <a:pPr/>
              <a:t>3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36C0D77-C20B-4DEA-B777-7F16B8D60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8471"/>
          </a:xfrm>
        </p:spPr>
        <p:txBody>
          <a:bodyPr>
            <a:normAutofit/>
          </a:bodyPr>
          <a:lstStyle/>
          <a:p>
            <a:pPr fontAlgn="ctr"/>
            <a:r>
              <a:rPr lang="en-US" altLang="zh-TW" dirty="0">
                <a:latin typeface="Century Gothic" panose="020B0502020202020204" pitchFamily="34" charset="0"/>
              </a:rPr>
              <a:t>Company Name</a:t>
            </a:r>
            <a:endParaRPr lang="zh-TW" altLang="en-US" sz="2800" dirty="0">
              <a:solidFill>
                <a:srgbClr val="000000"/>
              </a:solidFill>
              <a:latin typeface="Century Gothic" panose="020B0502020202020204" pitchFamily="34" charset="0"/>
              <a:ea typeface="微軟正黑體"/>
              <a:cs typeface="微軟正黑體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B7FD828-CC3B-432D-90DE-D1894819E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860102"/>
              </p:ext>
            </p:extLst>
          </p:nvPr>
        </p:nvGraphicFramePr>
        <p:xfrm>
          <a:off x="159658" y="740230"/>
          <a:ext cx="8868229" cy="5892378"/>
        </p:xfrm>
        <a:graphic>
          <a:graphicData uri="http://schemas.openxmlformats.org/drawingml/2006/table">
            <a:tbl>
              <a:tblPr firstCol="1" bandRow="1">
                <a:tableStyleId>{5940675A-B579-460E-94D1-54222C63F5DA}</a:tableStyleId>
              </a:tblPr>
              <a:tblGrid>
                <a:gridCol w="821825">
                  <a:extLst>
                    <a:ext uri="{9D8B030D-6E8A-4147-A177-3AD203B41FA5}">
                      <a16:colId xmlns:a16="http://schemas.microsoft.com/office/drawing/2014/main" val="2377524710"/>
                    </a:ext>
                  </a:extLst>
                </a:gridCol>
                <a:gridCol w="1832055">
                  <a:extLst>
                    <a:ext uri="{9D8B030D-6E8A-4147-A177-3AD203B41FA5}">
                      <a16:colId xmlns:a16="http://schemas.microsoft.com/office/drawing/2014/main" val="2380417437"/>
                    </a:ext>
                  </a:extLst>
                </a:gridCol>
                <a:gridCol w="6214349">
                  <a:extLst>
                    <a:ext uri="{9D8B030D-6E8A-4147-A177-3AD203B41FA5}">
                      <a16:colId xmlns:a16="http://schemas.microsoft.com/office/drawing/2014/main" val="205433599"/>
                    </a:ext>
                  </a:extLst>
                </a:gridCol>
              </a:tblGrid>
              <a:tr h="73108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Century Gothic" panose="020B0502020202020204" pitchFamily="34" charset="0"/>
                        </a:rPr>
                        <a:t>Company Introduction</a:t>
                      </a:r>
                      <a:endParaRPr lang="zh-TW" sz="1200" b="1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zh-TW" sz="1200" b="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1305825905"/>
                  </a:ext>
                </a:extLst>
              </a:tr>
              <a:tr h="2622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dirty="0">
                          <a:effectLst/>
                          <a:latin typeface="Century Gothic" panose="020B0502020202020204" pitchFamily="34" charset="0"/>
                        </a:rPr>
                        <a:t>Brand Name</a:t>
                      </a:r>
                      <a:r>
                        <a:rPr lang="zh-TW" altLang="en-US" sz="1200" b="1" kern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altLang="zh-TW" sz="1200" b="1" kern="0">
                          <a:effectLst/>
                          <a:latin typeface="Century Gothic" panose="020B0502020202020204" pitchFamily="34" charset="0"/>
                        </a:rPr>
                        <a:t>and Slogan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2295783359"/>
                  </a:ext>
                </a:extLst>
              </a:tr>
              <a:tr h="8165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Item #1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Product Features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3440152041"/>
                  </a:ext>
                </a:extLst>
              </a:tr>
              <a:tr h="81650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Certificates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Awards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 or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Achievements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 (e.g. Sales Performance…)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354553322"/>
                  </a:ext>
                </a:extLst>
              </a:tr>
              <a:tr h="8165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Item #2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Product Features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2867817665"/>
                  </a:ext>
                </a:extLst>
              </a:tr>
              <a:tr h="81650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Certificates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Awards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 or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Achievements</a:t>
                      </a: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734762997"/>
                  </a:ext>
                </a:extLst>
              </a:tr>
              <a:tr h="8165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Item #3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Product Features</a:t>
                      </a:r>
                      <a:endParaRPr lang="zh-TW" altLang="zh-TW" sz="1200" b="1" kern="1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1677394377"/>
                  </a:ext>
                </a:extLst>
              </a:tr>
              <a:tr h="81650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Certificates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Awards</a:t>
                      </a:r>
                      <a:r>
                        <a:rPr lang="en-US" altLang="zh-TW" sz="1200" b="1" kern="100" dirty="0">
                          <a:effectLst/>
                          <a:latin typeface="Century Gothic" panose="020B0502020202020204" pitchFamily="34" charset="0"/>
                        </a:rPr>
                        <a:t> or </a:t>
                      </a:r>
                      <a:r>
                        <a:rPr lang="en-US" altLang="zh-TW" sz="1200" b="1" kern="0" dirty="0">
                          <a:effectLst/>
                          <a:latin typeface="Century Gothic" panose="020B0502020202020204" pitchFamily="34" charset="0"/>
                        </a:rPr>
                        <a:t>Achievements</a:t>
                      </a:r>
                    </a:p>
                  </a:txBody>
                  <a:tcPr marL="34252" marR="34252" marT="16826" marB="168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4252" marR="34252" marT="16826" marB="16826" anchor="ctr"/>
                </a:tc>
                <a:extLst>
                  <a:ext uri="{0D108BD9-81ED-4DB2-BD59-A6C34878D82A}">
                    <a16:rowId xmlns:a16="http://schemas.microsoft.com/office/drawing/2014/main" val="3676073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4648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19589</TotalTime>
  <Words>330</Words>
  <Application>Microsoft Office PowerPoint</Application>
  <PresentationFormat>如螢幕大小 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Century Gothic</vt:lpstr>
      <vt:lpstr>Tahoma</vt:lpstr>
      <vt:lpstr>Times New Roman</vt:lpstr>
      <vt:lpstr>1_Office 佈景主題</vt:lpstr>
      <vt:lpstr>附件二、產品品牌資料表</vt:lpstr>
      <vt:lpstr>公司名稱（中文）</vt:lpstr>
      <vt:lpstr>Company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林玟婷 商發院</dc:creator>
  <cp:lastModifiedBy>薛子晴 商研院</cp:lastModifiedBy>
  <cp:revision>1414</cp:revision>
  <cp:lastPrinted>2018-02-05T02:12:28Z</cp:lastPrinted>
  <dcterms:created xsi:type="dcterms:W3CDTF">2016-12-09T02:32:33Z</dcterms:created>
  <dcterms:modified xsi:type="dcterms:W3CDTF">2018-12-20T07:39:39Z</dcterms:modified>
</cp:coreProperties>
</file>